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PT Sans Narrow" panose="020B0506020203020204" pitchFamily="34" charset="0"/>
      <p:regular r:id="rId32"/>
      <p:bold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6" d="100"/>
          <a:sy n="46" d="100"/>
        </p:scale>
        <p:origin x="1012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a196a6d1f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a196a6d1f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2dae577e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2dae577e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a2a9a1c3a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a2a9a1c3a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2a9a1c3a8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a2a9a1c3a8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310eba61b_7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310eba61b_7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a2dd680a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a2dd680a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2a9a1c3a8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a2a9a1c3a8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a2a9a1c3a8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a2a9a1c3a8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6310eba61b_7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6310eba61b_7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62dae577e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62dae577e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a196a6d1f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a196a6d1f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a2dd680af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a2dd680afc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62dae577e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62dae577e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a2dd680af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a2dd680af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62dae577e4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62dae577e4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30cca38c2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30cca38c2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a196a6d1f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a196a6d1f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196a6d1f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196a6d1f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a196a6d1f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a196a6d1f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a196a6d1f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a196a6d1f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314cb845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6314cb845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a34ad9686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a34ad9686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a196a6d1f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a196a6d1f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Miami Housing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2100875" y="2850050"/>
            <a:ext cx="4906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Carol, Sunayana, Bernard</a:t>
            </a:r>
            <a:endParaRPr sz="25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128000" y="-334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just" rtl="0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zh-CN"/>
              <a:t>Preparing data</a:t>
            </a: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3434600" y="707375"/>
            <a:ext cx="2214000" cy="707400"/>
          </a:xfrm>
          <a:prstGeom prst="homePlate">
            <a:avLst>
              <a:gd name="adj" fmla="val 50000"/>
            </a:avLst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Open Sans"/>
                <a:ea typeface="Open Sans"/>
                <a:cs typeface="Open Sans"/>
                <a:sym typeface="Open Sans"/>
              </a:rPr>
              <a:t>Data normalization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p22"/>
          <p:cNvSpPr/>
          <p:nvPr/>
        </p:nvSpPr>
        <p:spPr>
          <a:xfrm>
            <a:off x="6041600" y="724025"/>
            <a:ext cx="2330400" cy="707400"/>
          </a:xfrm>
          <a:prstGeom prst="homePlate">
            <a:avLst>
              <a:gd name="adj" fmla="val 50000"/>
            </a:avLst>
          </a:prstGeom>
          <a:solidFill>
            <a:srgbClr val="F6B26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Open Sans"/>
                <a:ea typeface="Open Sans"/>
                <a:cs typeface="Open Sans"/>
                <a:sym typeface="Open Sans"/>
              </a:rPr>
              <a:t>encoding categorical variables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2" name="Google Shape;132;p22"/>
          <p:cNvSpPr/>
          <p:nvPr/>
        </p:nvSpPr>
        <p:spPr>
          <a:xfrm>
            <a:off x="764250" y="673925"/>
            <a:ext cx="2214000" cy="707400"/>
          </a:xfrm>
          <a:prstGeom prst="homePlate">
            <a:avLst>
              <a:gd name="adj" fmla="val 50000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Open Sans"/>
                <a:ea typeface="Open Sans"/>
                <a:cs typeface="Open Sans"/>
                <a:sym typeface="Open Sans"/>
              </a:rPr>
              <a:t>Checking Null values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-86400" y="1569050"/>
            <a:ext cx="120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Method</a:t>
            </a:r>
            <a:endParaRPr sz="18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0" y="3712925"/>
            <a:ext cx="1035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Result</a:t>
            </a:r>
            <a:endParaRPr sz="18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22"/>
          <p:cNvSpPr txBox="1"/>
          <p:nvPr/>
        </p:nvSpPr>
        <p:spPr>
          <a:xfrm>
            <a:off x="951850" y="1647075"/>
            <a:ext cx="260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is.na(miami_housing)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22"/>
          <p:cNvSpPr txBox="1"/>
          <p:nvPr/>
        </p:nvSpPr>
        <p:spPr>
          <a:xfrm>
            <a:off x="3434600" y="1569050"/>
            <a:ext cx="2967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scale(continious predictors）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6041600" y="1569050"/>
            <a:ext cx="3144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as.factor(categorical predictors)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3434600" y="3537800"/>
            <a:ext cx="2214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transform the data in such a way that it has a mean of 0 and a standard deviation of 1.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9" name="Google Shape;139;p22"/>
          <p:cNvCxnSpPr/>
          <p:nvPr/>
        </p:nvCxnSpPr>
        <p:spPr>
          <a:xfrm>
            <a:off x="-12000" y="3414200"/>
            <a:ext cx="9168000" cy="1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0" name="Google Shape;140;p22"/>
          <p:cNvSpPr txBox="1"/>
          <p:nvPr/>
        </p:nvSpPr>
        <p:spPr>
          <a:xfrm>
            <a:off x="-86400" y="2731850"/>
            <a:ext cx="120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Reason</a:t>
            </a:r>
            <a:endParaRPr sz="18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1" name="Google Shape;141;p22"/>
          <p:cNvCxnSpPr/>
          <p:nvPr/>
        </p:nvCxnSpPr>
        <p:spPr>
          <a:xfrm>
            <a:off x="141800" y="2250375"/>
            <a:ext cx="8799600" cy="2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2" name="Google Shape;142;p22"/>
          <p:cNvSpPr txBox="1"/>
          <p:nvPr/>
        </p:nvSpPr>
        <p:spPr>
          <a:xfrm>
            <a:off x="951850" y="2493400"/>
            <a:ext cx="23304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May lead to inaccurate or biased results if not handled properly.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1010050" y="3712925"/>
            <a:ext cx="2214000" cy="12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No missing data in the dataset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3343338" y="2341100"/>
            <a:ext cx="2860500" cy="9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to ensure fair and unbiased comparisons preventing larger-scale variables from unduly influencing the results</a:t>
            </a:r>
            <a:r>
              <a:rPr lang="zh-CN" sz="11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6228350" y="3479975"/>
            <a:ext cx="2771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avno60plus1</a:t>
            </a:r>
            <a:endParaRPr sz="17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structure_quality2</a:t>
            </a:r>
            <a:endParaRPr sz="17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structure_quality3</a:t>
            </a:r>
            <a:endParaRPr sz="17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structure_quality4</a:t>
            </a:r>
            <a:endParaRPr sz="17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structure_quality5</a:t>
            </a:r>
            <a:endParaRPr sz="17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6264950" y="2435900"/>
            <a:ext cx="2607000" cy="7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to know the different effect of every class in categorical predictors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correlation coefficients</a:t>
            </a:r>
            <a:endParaRPr/>
          </a:p>
        </p:txBody>
      </p:sp>
      <p:sp>
        <p:nvSpPr>
          <p:cNvPr id="152" name="Google Shape;152;p23"/>
          <p:cNvSpPr txBox="1"/>
          <p:nvPr/>
        </p:nvSpPr>
        <p:spPr>
          <a:xfrm>
            <a:off x="-1230200" y="411925"/>
            <a:ext cx="916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450" y="598125"/>
            <a:ext cx="7199425" cy="44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/>
          <p:nvPr/>
        </p:nvSpPr>
        <p:spPr>
          <a:xfrm>
            <a:off x="857250" y="3568150"/>
            <a:ext cx="784800" cy="4617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5817050" y="3651650"/>
            <a:ext cx="400800" cy="250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Open Sans"/>
                <a:ea typeface="Open Sans"/>
                <a:cs typeface="Open Sans"/>
                <a:sym typeface="Open Sans"/>
              </a:rPr>
              <a:t>0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Initial Model</a:t>
            </a:r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body" idx="1"/>
          </p:nvPr>
        </p:nvSpPr>
        <p:spPr>
          <a:xfrm>
            <a:off x="311700" y="11901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41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Call:</a:t>
            </a:r>
            <a:endParaRPr sz="1441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41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lm(formula = log(SALE_PRC) ~ LND_SQFOOT + TOT_LVG_AREA + SPEC_FEAT_VAL + </a:t>
            </a:r>
            <a:endParaRPr sz="1441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41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RAIL_DIST + OCEAN_DIST + WATER_DIST + CNTR_DIST + SUBCNTR_DI + </a:t>
            </a:r>
            <a:endParaRPr sz="1441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41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HWY_DIST + age + avno60plus + structure_quality, data = normal)</a:t>
            </a:r>
            <a:endParaRPr sz="1441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308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Summary(model)</a:t>
            </a:r>
            <a:endParaRPr sz="1308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314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Residual standard error: 0.2675 on 13916 degrees of freedom</a:t>
            </a:r>
            <a:endParaRPr sz="1314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14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Multiple R-squared:  0.7783,	Adjusted R-squared:  0.7781 </a:t>
            </a:r>
            <a:endParaRPr sz="1314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14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F-statistic:  3257 on 15 and 13916 DF,  p-value: &lt; 2.2e-16</a:t>
            </a:r>
            <a:endParaRPr sz="1314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8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62" name="Google Shape;162;p24"/>
          <p:cNvSpPr/>
          <p:nvPr/>
        </p:nvSpPr>
        <p:spPr>
          <a:xfrm>
            <a:off x="3043600" y="2811400"/>
            <a:ext cx="3201600" cy="112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Residuals Check </a:t>
            </a:r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body" idx="1"/>
          </p:nvPr>
        </p:nvSpPr>
        <p:spPr>
          <a:xfrm>
            <a:off x="311700" y="1005025"/>
            <a:ext cx="8520600" cy="35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CN">
                <a:solidFill>
                  <a:srgbClr val="000000"/>
                </a:solidFill>
              </a:rPr>
              <a:t>Long right upper tail suggesting presence of outliers or skweness toward higher  values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89FD-7A3D-48FA-8A32-0B25926EA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22" y="1953491"/>
            <a:ext cx="4046521" cy="249728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F36372-5069-4868-93E7-5AD8DC5523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221" y="2071743"/>
            <a:ext cx="4046522" cy="249728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Sale Price Graphic</a:t>
            </a:r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rgbClr val="000000"/>
                </a:solidFill>
              </a:rPr>
              <a:t>Distribution of Sale Price before and after log transformation</a:t>
            </a: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rgbClr val="000000"/>
                </a:solidFill>
              </a:rPr>
              <a:t>The median sale price is $310,000 &amp; the mean sale price is around $400,000.</a:t>
            </a:r>
            <a:endParaRPr sz="13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rgbClr val="000000"/>
              </a:solidFill>
            </a:endParaRPr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25" y="2058900"/>
            <a:ext cx="3037850" cy="282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8800" y="2127575"/>
            <a:ext cx="3037849" cy="2827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>
            <a:off x="228200" y="943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Variable Selection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body" idx="1"/>
          </p:nvPr>
        </p:nvSpPr>
        <p:spPr>
          <a:xfrm>
            <a:off x="228200" y="801725"/>
            <a:ext cx="8604000" cy="37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>
                <a:solidFill>
                  <a:srgbClr val="000000"/>
                </a:solidFill>
              </a:rPr>
              <a:t>Backward Step with AIC with log model</a:t>
            </a:r>
            <a:endParaRPr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108" b="1">
                <a:solidFill>
                  <a:schemeClr val="accent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Start:  AIC=-36726.94</a:t>
            </a:r>
            <a:endParaRPr sz="1108" b="1">
              <a:solidFill>
                <a:schemeClr val="accent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25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log(SALE_PRC) ~ LND_SQFOOT + TOT_LVG_AREA + SPEC_FEAT_VAL + RAIL_DIST + </a:t>
            </a:r>
            <a:endParaRPr sz="1325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25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OCEAN_DIST + WATER_DIST + CNTR_DIST + SUBCNTR_DI + HWY_DIST + </a:t>
            </a:r>
            <a:endParaRPr sz="1325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25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age + avno60plus + structure_quality</a:t>
            </a:r>
            <a:endParaRPr sz="1325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25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25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Df Sum of Sq     RSS    AIC</a:t>
            </a:r>
            <a:endParaRPr sz="1325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25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 </a:t>
            </a:r>
            <a:r>
              <a:rPr lang="zh-CN" sz="1325" b="1">
                <a:solidFill>
                  <a:schemeClr val="accent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WATER_DIST         1      0.00  995.75 -36729</a:t>
            </a:r>
            <a:endParaRPr sz="1325" b="1">
              <a:solidFill>
                <a:schemeClr val="accent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25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&lt;none&gt;                            995.74 -36727</a:t>
            </a:r>
            <a:endParaRPr sz="1325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25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25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chemeClr val="accent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Step:  AIC=-36728.9</a:t>
            </a:r>
            <a:endParaRPr sz="1400" b="1">
              <a:solidFill>
                <a:schemeClr val="accent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log(SALE_PRC) ~ LND_SQFOOT + TOT_LVG_AREA + SPEC_FEAT_VAL + RAIL_DIST + </a:t>
            </a: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OCEAN_DIST + CNTR_DIST + SUBCNTR_DI + HWY_DIST + age + avno60plus + </a:t>
            </a: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structure_quality</a:t>
            </a: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14" b="1">
                <a:solidFill>
                  <a:schemeClr val="accent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Decreased AIC due to the removal of WATER_DIST, indicating a better balance between goodness of fit and simplicity</a:t>
            </a:r>
            <a:endParaRPr sz="1314" b="1">
              <a:solidFill>
                <a:schemeClr val="accent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0" y="776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Variable Selection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139175" y="679125"/>
            <a:ext cx="8693100" cy="3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>
                <a:solidFill>
                  <a:srgbClr val="000000"/>
                </a:solidFill>
              </a:rPr>
              <a:t>Forward Step with AIC with log model</a:t>
            </a:r>
            <a:endParaRPr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Start:  AIC=-36726.94</a:t>
            </a: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lm(formula = log(SALE_PRC) ~ LND_SQFOOT + TOT_LVG_AREA + SPEC_FEAT_VAL + </a:t>
            </a: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RAIL_DIST + OCEAN_DIST + WATER_DIST + CNTR_DIST + SUBCNTR_DI + </a:t>
            </a: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HWY_DIST + age + avno60plus + structure_quality, data = normal)</a:t>
            </a: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Coefficients:</a:t>
            </a: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Estimate Std. Error t value Pr(&gt;|t|)</a:t>
            </a:r>
            <a:endParaRPr sz="14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 b="1">
                <a:solidFill>
                  <a:schemeClr val="accent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WATER_DIST         -0.0008809  0.0043673  -0.202     0.84 </a:t>
            </a:r>
            <a:endParaRPr sz="1400" b="1">
              <a:solidFill>
                <a:schemeClr val="accent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Dealing with Outliers</a:t>
            </a:r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000000"/>
                </a:solidFill>
              </a:rPr>
              <a:t>Studentized Residuals to identify the outliers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b="1">
                <a:solidFill>
                  <a:srgbClr val="000000"/>
                </a:solidFill>
              </a:rPr>
              <a:t>5%</a:t>
            </a:r>
            <a:r>
              <a:rPr lang="zh-CN">
                <a:solidFill>
                  <a:srgbClr val="000000"/>
                </a:solidFill>
              </a:rPr>
              <a:t> cutoff for outlier determination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000000"/>
                </a:solidFill>
              </a:rPr>
              <a:t>We identified </a:t>
            </a:r>
            <a:r>
              <a:rPr lang="zh-CN" b="1">
                <a:solidFill>
                  <a:srgbClr val="000000"/>
                </a:solidFill>
              </a:rPr>
              <a:t>808</a:t>
            </a:r>
            <a:r>
              <a:rPr lang="zh-CN">
                <a:solidFill>
                  <a:srgbClr val="000000"/>
                </a:solidFill>
              </a:rPr>
              <a:t> outliers in the dataset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b="1">
                <a:solidFill>
                  <a:srgbClr val="000000"/>
                </a:solidFill>
              </a:rPr>
              <a:t>Action Taken</a:t>
            </a:r>
            <a:r>
              <a:rPr lang="zh-CN">
                <a:solidFill>
                  <a:srgbClr val="000000"/>
                </a:solidFill>
              </a:rPr>
              <a:t>: Exclude outliers in the final model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94600" y="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Cross Validation-5 folds</a:t>
            </a:r>
            <a:endParaRPr/>
          </a:p>
        </p:txBody>
      </p:sp>
      <p:pic>
        <p:nvPicPr>
          <p:cNvPr id="202" name="Google Shape;2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925" y="2571750"/>
            <a:ext cx="5054474" cy="243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600" y="612325"/>
            <a:ext cx="5280799" cy="2209124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0"/>
          <p:cNvSpPr txBox="1"/>
          <p:nvPr/>
        </p:nvSpPr>
        <p:spPr>
          <a:xfrm>
            <a:off x="5432975" y="521250"/>
            <a:ext cx="3267600" cy="26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mean：</a:t>
            </a:r>
            <a:endParaRPr sz="26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MSEs_train：</a:t>
            </a:r>
            <a:r>
              <a:rPr lang="zh-CN" sz="1700"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0.04270769</a:t>
            </a:r>
            <a:endParaRPr sz="1700"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MSEs_test：</a:t>
            </a:r>
            <a:r>
              <a:rPr lang="zh-CN" sz="17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0.04289305</a:t>
            </a:r>
            <a:endParaRPr sz="170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Final Model</a:t>
            </a:r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3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lm(formula =</a:t>
            </a:r>
            <a:r>
              <a:rPr lang="zh-CN" sz="2300" b="1">
                <a:solidFill>
                  <a:schemeClr val="accent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log(SALE_PRC)</a:t>
            </a:r>
            <a:r>
              <a:rPr lang="zh-CN" sz="23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~ LND_SQFOOT + TOT_LVG_AREA + SPEC_FEAT_VAL + </a:t>
            </a:r>
            <a:endParaRPr sz="23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3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RAIL_DIST + OCEAN_DIST + CNTR_DIST + SUBCNTR_DI + HWY_DIST + </a:t>
            </a:r>
            <a:endParaRPr sz="23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3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age + avno60plus + structure_quality, data = miami_housing_</a:t>
            </a:r>
            <a:r>
              <a:rPr lang="zh-CN" sz="2300" b="1">
                <a:solidFill>
                  <a:schemeClr val="accent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no_outliers</a:t>
            </a:r>
            <a:r>
              <a:rPr lang="zh-CN" sz="2300" b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300" b="1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106350" y="111025"/>
            <a:ext cx="89313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Background-"Exploring Miami's Dynamic Real Estate Scene"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4760575" y="1032325"/>
            <a:ext cx="4212000" cy="3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Miami is known for its beautiful beaches, diverse culture, and lively atmosphere. The city's fascinating history, full of vibrant and exotic elements, justifies its well deserved nickname - “</a:t>
            </a:r>
            <a:r>
              <a:rPr lang="zh-CN" sz="200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the Magic City</a:t>
            </a:r>
            <a:r>
              <a:rPr lang="zh-CN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”.</a:t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Our project aims to investigate and understand the key factors influencing housing prices using the Miami Housing Dataset.</a:t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200" y="1032225"/>
            <a:ext cx="4438301" cy="38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194800" y="1778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Residuals </a:t>
            </a:r>
            <a:endParaRPr/>
          </a:p>
        </p:txBody>
      </p:sp>
      <p:pic>
        <p:nvPicPr>
          <p:cNvPr id="216" name="Google Shape;21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1844" y="1091050"/>
            <a:ext cx="4510451" cy="296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79961"/>
            <a:ext cx="4510451" cy="2783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>
            <a:spLocks noGrp="1"/>
          </p:cNvSpPr>
          <p:nvPr>
            <p:ph type="title"/>
          </p:nvPr>
        </p:nvSpPr>
        <p:spPr>
          <a:xfrm>
            <a:off x="77900" y="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Model Performance</a:t>
            </a:r>
            <a:endParaRPr/>
          </a:p>
        </p:txBody>
      </p:sp>
      <p:pic>
        <p:nvPicPr>
          <p:cNvPr id="223" name="Google Shape;22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595625"/>
            <a:ext cx="5532626" cy="409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3"/>
          <p:cNvSpPr/>
          <p:nvPr/>
        </p:nvSpPr>
        <p:spPr>
          <a:xfrm>
            <a:off x="2978100" y="4069150"/>
            <a:ext cx="2638500" cy="619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Feature Importance</a:t>
            </a:r>
            <a:endParaRPr/>
          </a:p>
        </p:txBody>
      </p:sp>
      <p:pic>
        <p:nvPicPr>
          <p:cNvPr id="230" name="Google Shape;23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500" y="545500"/>
            <a:ext cx="8520600" cy="447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4"/>
          <p:cNvSpPr/>
          <p:nvPr/>
        </p:nvSpPr>
        <p:spPr>
          <a:xfrm rot="-2122913">
            <a:off x="873976" y="4152668"/>
            <a:ext cx="884938" cy="267208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2" name="Google Shape;232;p34"/>
          <p:cNvSpPr/>
          <p:nvPr/>
        </p:nvSpPr>
        <p:spPr>
          <a:xfrm rot="-2123433">
            <a:off x="1407845" y="4264969"/>
            <a:ext cx="869210" cy="2429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3" name="Google Shape;233;p34"/>
          <p:cNvSpPr/>
          <p:nvPr/>
        </p:nvSpPr>
        <p:spPr>
          <a:xfrm rot="-2123433">
            <a:off x="2328420" y="4164819"/>
            <a:ext cx="869210" cy="2429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5"/>
          <p:cNvSpPr txBox="1">
            <a:spLocks noGrp="1"/>
          </p:cNvSpPr>
          <p:nvPr>
            <p:ph type="title"/>
          </p:nvPr>
        </p:nvSpPr>
        <p:spPr>
          <a:xfrm>
            <a:off x="311700" y="1611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Limitation </a:t>
            </a:r>
            <a:endParaRPr/>
          </a:p>
        </p:txBody>
      </p:sp>
      <p:sp>
        <p:nvSpPr>
          <p:cNvPr id="239" name="Google Shape;239;p35"/>
          <p:cNvSpPr txBox="1">
            <a:spLocks noGrp="1"/>
          </p:cNvSpPr>
          <p:nvPr>
            <p:ph type="body" idx="1"/>
          </p:nvPr>
        </p:nvSpPr>
        <p:spPr>
          <a:xfrm>
            <a:off x="244900" y="765350"/>
            <a:ext cx="8587500" cy="3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Data：</a:t>
            </a:r>
            <a:r>
              <a:rPr lang="zh-CN" sz="161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 Time limit：  </a:t>
            </a:r>
            <a:r>
              <a:rPr lang="zh-CN" sz="161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 Data  were collected Only in 2016</a:t>
            </a:r>
            <a:endParaRPr sz="24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                           </a:t>
            </a:r>
            <a:r>
              <a:rPr lang="zh-CN" sz="161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         Lack time-related variables（e.g.interest rates and CPI）</a:t>
            </a:r>
            <a:endParaRPr sz="161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	</a:t>
            </a:r>
            <a:r>
              <a:rPr lang="zh-CN" sz="161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        Feature limit：</a:t>
            </a:r>
            <a:r>
              <a:rPr lang="zh-CN" sz="161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Spatial variables are unhelpful. </a:t>
            </a:r>
            <a:endParaRPr sz="161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82880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61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Lack other potentially housing-related societal factors</a:t>
            </a:r>
            <a:endParaRPr sz="161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61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（e.g.Population, school districts, and governmental policies）</a:t>
            </a:r>
            <a:endParaRPr sz="161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Model:  </a:t>
            </a:r>
            <a:r>
              <a:rPr lang="zh-CN" sz="161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The model is too complex with many variables and transformation, making it </a:t>
            </a:r>
            <a:endParaRPr sz="161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61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difficult for visualization and interpretation</a:t>
            </a:r>
            <a:endParaRPr sz="161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4983475"/>
          </a:xfrm>
          <a:prstGeom prst="rect">
            <a:avLst/>
          </a:prstGeom>
          <a:noFill/>
          <a:ln>
            <a:noFill/>
          </a:ln>
          <a:effectLst>
            <a:reflection endPos="30000" dist="38100" dir="5400000" fadeDir="5400012" sy="-100000" algn="bl" rotWithShape="0"/>
          </a:effectLst>
        </p:spPr>
      </p:pic>
      <p:sp>
        <p:nvSpPr>
          <p:cNvPr id="245" name="Google Shape;245;p36"/>
          <p:cNvSpPr txBox="1">
            <a:spLocks noGrp="1"/>
          </p:cNvSpPr>
          <p:nvPr>
            <p:ph type="body" idx="1"/>
          </p:nvPr>
        </p:nvSpPr>
        <p:spPr>
          <a:xfrm>
            <a:off x="3349825" y="2208175"/>
            <a:ext cx="4074300" cy="27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CN" sz="82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Q &amp; A</a:t>
            </a:r>
            <a:endParaRPr sz="82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46" name="Google Shape;24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9428" y="2571754"/>
            <a:ext cx="2554373" cy="22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0" y="25875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Significance and Applications</a:t>
            </a:r>
            <a:endParaRPr sz="1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311700" y="966150"/>
            <a:ext cx="8520600" cy="3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2200"/>
              <a:buFont typeface="Roboto"/>
              <a:buNone/>
            </a:pPr>
            <a:r>
              <a:rPr lang="zh-CN" sz="220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Investors &amp; Developers:</a:t>
            </a:r>
            <a:endParaRPr sz="22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200"/>
              <a:buFont typeface="Roboto"/>
              <a:buChar char="●"/>
            </a:pPr>
            <a:r>
              <a:rPr lang="zh-CN" sz="2200" i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For those building and investing in real estate projects.</a:t>
            </a:r>
            <a:endParaRPr sz="2200" i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200"/>
              <a:buFont typeface="Roboto"/>
              <a:buNone/>
            </a:pPr>
            <a:r>
              <a:rPr lang="zh-CN" sz="220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Policymakers:</a:t>
            </a:r>
            <a:endParaRPr sz="22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200"/>
              <a:buFont typeface="Roboto"/>
              <a:buChar char="●"/>
            </a:pPr>
            <a:r>
              <a:rPr lang="zh-CN" sz="2200" i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Influencing regulations and policies for the city's real estate.</a:t>
            </a:r>
            <a:endParaRPr sz="2200" i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200"/>
              <a:buFont typeface="Roboto"/>
              <a:buNone/>
            </a:pPr>
            <a:r>
              <a:rPr lang="zh-CN" sz="220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Real Estate Agents:</a:t>
            </a:r>
            <a:endParaRPr sz="22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200"/>
              <a:buFont typeface="Roboto"/>
              <a:buChar char="●"/>
            </a:pPr>
            <a:r>
              <a:rPr lang="zh-CN" sz="2200" i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Guiding property transactions and market competitiveness.</a:t>
            </a:r>
            <a:endParaRPr sz="2200" i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200"/>
              <a:buFont typeface="Roboto"/>
              <a:buNone/>
            </a:pPr>
            <a:r>
              <a:rPr lang="zh-CN" sz="220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Home Seekers and Providers:</a:t>
            </a:r>
            <a:endParaRPr sz="22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200"/>
              <a:buFont typeface="Roboto"/>
              <a:buChar char="●"/>
            </a:pPr>
            <a:r>
              <a:rPr lang="zh-CN" sz="2200" i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Helping buyers and sellers make informed decisions.</a:t>
            </a:r>
            <a:endParaRPr sz="2200" i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610"/>
              <a:buFont typeface="Roboto"/>
              <a:buNone/>
            </a:pPr>
            <a:endParaRPr sz="261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10"/>
              <a:buFont typeface="Roboto"/>
              <a:buNone/>
            </a:pPr>
            <a:endParaRPr sz="161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endParaRPr sz="1665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CN"/>
              <a:t>Problem Statement: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429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Roboto"/>
              <a:buChar char="●"/>
            </a:pPr>
            <a:r>
              <a:rPr lang="zh-CN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To identify the variables affecting house prices.</a:t>
            </a:r>
            <a:r>
              <a:rPr lang="zh-CN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The Miami Housing Dataset poses a challenge due to the multifaceted nature of complex variables such as sale price, land area, floor area, amenities proximity, structure characteristics, and geographical coordinates.</a:t>
            </a:r>
            <a:endParaRPr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429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Roboto"/>
              <a:buChar char="●"/>
            </a:pPr>
            <a:r>
              <a:rPr lang="zh-CN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Objective</a:t>
            </a:r>
            <a:r>
              <a:rPr lang="zh-CN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:-</a:t>
            </a:r>
            <a:r>
              <a:rPr lang="zh-CN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To create a linear model that quantitatively relates house prices.</a:t>
            </a:r>
            <a:r>
              <a:rPr lang="zh-CN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The main aim is to unravel the relationships and patterns among these variables to achieve a predictive understanding of how they collectively influence and determine housing prices in Miami, employing R programming and statistical analyses.</a:t>
            </a:r>
            <a:endParaRPr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lang="zh-CN" sz="109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zh-CN" sz="3340"/>
              <a:t>Dataset</a:t>
            </a:r>
            <a:endParaRPr sz="109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990"/>
              <a:buNone/>
            </a:pPr>
            <a:endParaRPr sz="334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6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Roboto"/>
              <a:buNone/>
            </a:pPr>
            <a:r>
              <a:rPr lang="zh-CN" sz="170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Source and Reliability:</a:t>
            </a:r>
            <a:endParaRPr sz="17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Roboto"/>
              <a:buNone/>
            </a:pPr>
            <a:endParaRPr sz="17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365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Roboto"/>
              <a:buChar char="●"/>
            </a:pPr>
            <a:r>
              <a:rPr lang="zh-C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Dataset sourced from</a:t>
            </a:r>
            <a:r>
              <a:rPr lang="zh-CN" sz="17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Kaggle</a:t>
            </a:r>
            <a:r>
              <a:rPr lang="zh-C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, a reputable platform known for its diverse datasets, especially in real estate.</a:t>
            </a:r>
            <a:endParaRPr sz="17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365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Roboto"/>
              <a:buChar char="●"/>
            </a:pPr>
            <a:r>
              <a:rPr lang="zh-C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Robust dataset with </a:t>
            </a:r>
            <a:r>
              <a:rPr lang="zh-CN" sz="17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13,932</a:t>
            </a:r>
            <a:r>
              <a:rPr lang="zh-C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rows and </a:t>
            </a:r>
            <a:r>
              <a:rPr lang="zh-CN" sz="17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17</a:t>
            </a:r>
            <a:r>
              <a:rPr lang="zh-C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columns, free of missing data, ensuring reliability for analysis.</a:t>
            </a:r>
            <a:endParaRPr sz="17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Roboto"/>
              <a:buNone/>
            </a:pPr>
            <a:r>
              <a:rPr lang="zh-CN" sz="170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Content Overview:</a:t>
            </a:r>
            <a:endParaRPr sz="17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Roboto"/>
              <a:buNone/>
            </a:pPr>
            <a:endParaRPr sz="17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365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Roboto"/>
              <a:buChar char="●"/>
            </a:pPr>
            <a:r>
              <a:rPr lang="zh-C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Covers </a:t>
            </a:r>
            <a:r>
              <a:rPr lang="zh-CN" sz="17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building-related information</a:t>
            </a:r>
            <a:r>
              <a:rPr lang="zh-C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(geographical coordinates, age, area, structural quality),</a:t>
            </a:r>
            <a:r>
              <a:rPr lang="zh-CN" sz="17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 location details</a:t>
            </a:r>
            <a:r>
              <a:rPr lang="zh-C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(proximity to centers, transportation, ocean), and</a:t>
            </a:r>
            <a:r>
              <a:rPr lang="zh-CN" sz="17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zh-CN" sz="17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sales information</a:t>
            </a:r>
            <a:r>
              <a:rPr lang="zh-CN" sz="17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(prices, sale </a:t>
            </a:r>
            <a:r>
              <a:rPr lang="zh-C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month, special equipment values).</a:t>
            </a:r>
            <a:endParaRPr sz="17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highlight>
                <a:schemeClr val="accent6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277200" y="18630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"/>
              <a:buFont typeface="Arial"/>
              <a:buNone/>
            </a:pPr>
            <a:r>
              <a:rPr lang="zh-CN"/>
              <a:t>The dataset contains the following 17 columns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241200" y="993525"/>
            <a:ext cx="8591100" cy="39222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r>
              <a:rPr lang="zh-C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00" y="969900"/>
            <a:ext cx="9102599" cy="383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/>
          <p:nvPr/>
        </p:nvSpPr>
        <p:spPr>
          <a:xfrm>
            <a:off x="1250975" y="3746500"/>
            <a:ext cx="539700" cy="954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18"/>
          <p:cNvSpPr/>
          <p:nvPr/>
        </p:nvSpPr>
        <p:spPr>
          <a:xfrm>
            <a:off x="1253100" y="3972975"/>
            <a:ext cx="539700" cy="954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152400" y="12850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Boxplot (Categorical variables)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50175"/>
            <a:ext cx="4452626" cy="292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00" y="1250175"/>
            <a:ext cx="4141124" cy="310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0" y="-1065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Scatterplot（continuous variables)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273" y="1028725"/>
            <a:ext cx="2500271" cy="1543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8562" y="753863"/>
            <a:ext cx="2945675" cy="181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4250" y="827288"/>
            <a:ext cx="2707724" cy="167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275" y="2724800"/>
            <a:ext cx="2945631" cy="18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88163" y="2724800"/>
            <a:ext cx="2945625" cy="1817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33800" y="2724802"/>
            <a:ext cx="2945633" cy="18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325" y="186275"/>
            <a:ext cx="8268924" cy="472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1145</Words>
  <Application>Microsoft Office PowerPoint</Application>
  <PresentationFormat>On-screen Show (16:9)</PresentationFormat>
  <Paragraphs>136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Courier New</vt:lpstr>
      <vt:lpstr>Impact</vt:lpstr>
      <vt:lpstr>PT Sans Narrow</vt:lpstr>
      <vt:lpstr>Roboto</vt:lpstr>
      <vt:lpstr>Open Sans</vt:lpstr>
      <vt:lpstr>Arial</vt:lpstr>
      <vt:lpstr>Times New Roman</vt:lpstr>
      <vt:lpstr>Tropic</vt:lpstr>
      <vt:lpstr>Miami Housing</vt:lpstr>
      <vt:lpstr>Background-"Exploring Miami's Dynamic Real Estate Scene" </vt:lpstr>
      <vt:lpstr>Significance and Applications </vt:lpstr>
      <vt:lpstr>Problem Statement: </vt:lpstr>
      <vt:lpstr> Dataset </vt:lpstr>
      <vt:lpstr>The dataset contains the following 17 columns</vt:lpstr>
      <vt:lpstr>Boxplot (Categorical variables)</vt:lpstr>
      <vt:lpstr>Scatterplot（continuous variables)</vt:lpstr>
      <vt:lpstr>PowerPoint Presentation</vt:lpstr>
      <vt:lpstr>Preparing data</vt:lpstr>
      <vt:lpstr>correlation coefficients</vt:lpstr>
      <vt:lpstr>Initial Model</vt:lpstr>
      <vt:lpstr>Residuals Check </vt:lpstr>
      <vt:lpstr>Sale Price Graphic</vt:lpstr>
      <vt:lpstr>Variable Selection</vt:lpstr>
      <vt:lpstr>Variable Selection</vt:lpstr>
      <vt:lpstr>Dealing with Outliers</vt:lpstr>
      <vt:lpstr>Cross Validation-5 folds</vt:lpstr>
      <vt:lpstr>Final Model</vt:lpstr>
      <vt:lpstr>Residuals </vt:lpstr>
      <vt:lpstr>Model Performance</vt:lpstr>
      <vt:lpstr>Feature Importance</vt:lpstr>
      <vt:lpstr>Limitation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Miami Housing</dc:title>
  <cp:lastModifiedBy>Carol Jiang</cp:lastModifiedBy>
  <cp:revision>2</cp:revision>
  <dcterms:modified xsi:type="dcterms:W3CDTF">2023-12-08T15:48:08Z</dcterms:modified>
</cp:coreProperties>
</file>